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0"/>
  </p:notesMasterIdLst>
  <p:sldIdLst>
    <p:sldId id="256" r:id="rId9"/>
    <p:sldId id="448" r:id="rId10"/>
    <p:sldId id="421" r:id="rId11"/>
    <p:sldId id="419" r:id="rId12"/>
    <p:sldId id="463" r:id="rId13"/>
    <p:sldId id="467" r:id="rId14"/>
    <p:sldId id="413" r:id="rId15"/>
    <p:sldId id="461" r:id="rId16"/>
    <p:sldId id="471" r:id="rId17"/>
    <p:sldId id="432" r:id="rId18"/>
    <p:sldId id="429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54B860-CEE6-0E18-DD51-A12D3E9B206F}" name="Charlotte Raby" initials="CR" userId="S::craby@wandlelearningpartnership.org.uk::20cc37f3-5b0f-4c5a-a0b7-8f276c615243" providerId="AD"/>
  <p188:author id="{CE07B5FA-50CB-BF89-AFFB-5559C5452DA1}" name="Duffy Parry" initials="DP [7]" userId="Anonymous_Duffy Parry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Duffy Parry" initials="DP [6]" lastIdx="1" clrIdx="6"/>
  <p:cmAuthor id="1" name="Charlotte Raby" initials="CR" lastIdx="5" clrIdx="0"/>
  <p:cmAuthor id="8" name="Duffy Parry" initials="DP [7]" lastIdx="1" clrIdx="7"/>
  <p:cmAuthor id="2" name="Duffy Parry" initials="DP" lastIdx="1" clrIdx="1"/>
  <p:cmAuthor id="9" name="Microsoft Office User" initials="MOU" lastIdx="6" clrIdx="8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3" name="Duffy Parry" initials="DP [2]" lastIdx="1" clrIdx="2"/>
  <p:cmAuthor id="4" name="Duffy Parry" initials="DP [3]" lastIdx="1" clrIdx="3"/>
  <p:cmAuthor id="5" name="Duffy Parry" initials="DP [4]" lastIdx="1" clrIdx="4"/>
  <p:cmAuthor id="6" name="Duffy Parry" initials="DP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3"/>
    <p:restoredTop sz="49671"/>
  </p:normalViewPr>
  <p:slideViewPr>
    <p:cSldViewPr snapToGrid="0">
      <p:cViewPr varScale="1">
        <p:scale>
          <a:sx n="42" d="100"/>
          <a:sy n="42" d="100"/>
        </p:scale>
        <p:origin x="2491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Calibri"/>
                <a:cs typeface="Calibri"/>
              </a:rPr>
              <a:t>For this presentation, you will need to </a:t>
            </a:r>
            <a:r>
              <a:rPr lang="en-US" altLang="en-US" b="1" dirty="0">
                <a:latin typeface="Calibri"/>
                <a:cs typeface="Calibri"/>
              </a:rPr>
              <a:t>download and print out the following resources and information for parents:</a:t>
            </a:r>
          </a:p>
          <a:p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altLang="en-US" dirty="0">
                <a:latin typeface="Calibri"/>
                <a:cs typeface="Calibri"/>
              </a:rPr>
              <a:t>Phase 2 grapheme information sheet – Autumn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dirty="0">
                <a:latin typeface="Calibri"/>
                <a:cs typeface="Calibri"/>
              </a:rPr>
              <a:t>the parent</a:t>
            </a:r>
            <a:r>
              <a:rPr lang="en-US" dirty="0">
                <a:latin typeface="Calibri"/>
                <a:ea typeface="Calibri"/>
                <a:cs typeface="Calibri"/>
              </a:rPr>
              <a:t> handout </a:t>
            </a:r>
            <a:r>
              <a:rPr lang="en-US" b="0" dirty="0">
                <a:latin typeface="Calibri"/>
                <a:ea typeface="Calibri"/>
                <a:cs typeface="Calibri"/>
              </a:rPr>
              <a:t>‘</a:t>
            </a:r>
            <a:r>
              <a:rPr lang="en-GB" b="0" dirty="0">
                <a:effectLst/>
                <a:latin typeface="Helvetica" pitchFamily="2" charset="0"/>
              </a:rPr>
              <a:t>Your child’s reading journey – Reception Autumn term’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the Phase 2 and 3 grapheme mat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the Little Wandle Progression overview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="0" i="0" dirty="0">
                <a:latin typeface="Calibri"/>
                <a:cs typeface="Calibri"/>
              </a:rPr>
              <a:t>‘Phase 2 tricky words: Reception Autumn term – Information for parents and </a:t>
            </a:r>
            <a:r>
              <a:rPr lang="en-US" b="0" i="0" dirty="0" err="1">
                <a:latin typeface="Calibri"/>
                <a:cs typeface="Calibri"/>
              </a:rPr>
              <a:t>carers’</a:t>
            </a:r>
            <a:r>
              <a:rPr lang="en-US" b="0" i="0" dirty="0">
                <a:latin typeface="Calibri"/>
                <a:cs typeface="Calibri"/>
              </a:rPr>
              <a:t> – or parents can access this in the ‘For parents’ area of the Little Wandle website.</a:t>
            </a:r>
            <a:endParaRPr lang="en-US" i="0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i="0" dirty="0">
              <a:latin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will need a flipchart and access to the Little Wandle and Collins websites.</a:t>
            </a:r>
            <a:endParaRPr lang="en-US" i="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may also wish to have a copy of the Little Wandle Glossary to hand (in Getting started/Teaching).</a:t>
            </a:r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provide a simple definition of phonics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So what is phonics?</a:t>
            </a:r>
            <a:endParaRPr lang="en-US" dirty="0"/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It sounds complicated but it really isn’t! 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Let's learn some important words that will help you understand phonics ...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US" i="1" dirty="0">
              <a:latin typeface="Calibri"/>
              <a:cs typeface="Calibri"/>
            </a:endParaRPr>
          </a:p>
          <a:p>
            <a:r>
              <a:rPr lang="en-US" dirty="0">
                <a:latin typeface="Calibri"/>
                <a:cs typeface="Calibri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give simple definitions of key terminology</a:t>
            </a: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/>
              <a:t>Notes:</a:t>
            </a:r>
            <a:endParaRPr lang="en-US" b="0" dirty="0"/>
          </a:p>
          <a:p>
            <a:pPr marL="171450" indent="-171450">
              <a:buFont typeface="Arial,Sans-Serif"/>
              <a:buChar char="•"/>
            </a:pPr>
            <a:r>
              <a:rPr lang="en-US" dirty="0">
                <a:latin typeface="Calibri"/>
                <a:cs typeface="Calibri"/>
              </a:rPr>
              <a:t>Explain what each word means – use the Glossary to help.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,Sans-Serif"/>
              <a:buChar char="•"/>
            </a:pPr>
            <a:r>
              <a:rPr lang="en-GB" b="0" dirty="0"/>
              <a:t>To provide an overview of </a:t>
            </a:r>
            <a:r>
              <a:rPr lang="en-GB" dirty="0">
                <a:latin typeface="Calibri"/>
                <a:cs typeface="Calibri"/>
              </a:rPr>
              <a:t>the Phase 2 sounds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We usually teach four new sounds a week and have a review lesson on a Friday. 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You will get a list of the sounds that we are learning to have at home. This will help you with letter formation (handwriting) and pronunciation.  </a:t>
            </a:r>
          </a:p>
          <a:p>
            <a:pPr marL="171450" indent="-171450">
              <a:buFont typeface="Arial,Sans-Serif"/>
              <a:buChar char="•"/>
            </a:pPr>
            <a:r>
              <a:rPr lang="en-US" i="0" dirty="0"/>
              <a:t>Give the Phase 2 grapheme information sheet for Autumn 1 to parents.</a:t>
            </a:r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</a:t>
            </a:r>
            <a:r>
              <a:rPr lang="en-GB" baseline="0" dirty="0">
                <a:latin typeface="Calibri"/>
                <a:cs typeface="Calibri"/>
              </a:rPr>
              <a:t>blending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Teacher-led blending</a:t>
            </a:r>
            <a:r>
              <a:rPr lang="en-US" i="1" baseline="0" dirty="0"/>
              <a:t> is teaching children how to blend, directed and demonstrated by the teacher. </a:t>
            </a:r>
          </a:p>
          <a:p>
            <a:pPr marL="171450" indent="-171450">
              <a:buFont typeface="Arial"/>
              <a:buChar char="•"/>
            </a:pPr>
            <a:r>
              <a:rPr lang="en-US" i="1" baseline="0" dirty="0"/>
              <a:t>It is repeated daily in the Autumn term.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742992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tricky words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b="0" i="0" dirty="0">
                <a:latin typeface="Calibri"/>
                <a:cs typeface="Calibri"/>
              </a:rPr>
              <a:t>You may wish to give parents a copy of the document ‘Phase 2 tricky words: Reception Autumn term – Information for parents and carers</a:t>
            </a:r>
            <a:r>
              <a:rPr lang="en-US" dirty="0">
                <a:latin typeface="Calibri"/>
                <a:cs typeface="Calibri"/>
              </a:rPr>
              <a:t>'. 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113536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</a:t>
            </a:r>
            <a:r>
              <a:rPr lang="en-GB" dirty="0">
                <a:latin typeface="Calibri"/>
                <a:cs typeface="Calibri"/>
              </a:rPr>
              <a:t>decodable books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children read the same book three times in a week.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first time we work on decoding (sounding out) the words, the second time we work on prosody which is reading with expression – making the book sound more interesting with our story-teller voice or our David Attenborough voice – and the third time we look at comprehension.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read the books three times at school because we want to develop the fluency.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 more children see words, the more they begin to read them automatically without having to sound them out.</a:t>
            </a:r>
          </a:p>
        </p:txBody>
      </p:sp>
    </p:spTree>
    <p:extLst>
      <p:ext uri="{BB962C8B-B14F-4D97-AF65-F5344CB8AC3E}">
        <p14:creationId xmlns:p14="http://schemas.microsoft.com/office/powerpoint/2010/main" val="1942653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 the process and format for reading at home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As well as the ‘learning to read’ book that your child will bring home they will also bring home a book for sharing with you.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This shared book is SO important. This is how we are going to give them the WILL to read.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Please read with your child as often as you can – at least once a day if possible.</a:t>
            </a:r>
          </a:p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5445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</a:t>
            </a:r>
            <a:r>
              <a:rPr lang="en-GB" b="1">
                <a:latin typeface="Calibri"/>
                <a:cs typeface="Calibri"/>
              </a:rPr>
              <a:t>purpose:</a:t>
            </a:r>
            <a:endParaRPr lang="en-GB" b="1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wordless books</a:t>
            </a:r>
            <a:r>
              <a:rPr lang="en-GB" baseline="0" dirty="0">
                <a:latin typeface="Calibri"/>
                <a:cs typeface="Calibri"/>
              </a:rPr>
              <a:t>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856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 reading the decodable</a:t>
            </a:r>
            <a:r>
              <a:rPr lang="en-GB" baseline="0" dirty="0">
                <a:latin typeface="Calibri"/>
                <a:cs typeface="Calibri"/>
              </a:rPr>
              <a:t>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give guidance on</a:t>
            </a:r>
            <a:r>
              <a:rPr lang="en-GB" baseline="0" dirty="0">
                <a:latin typeface="Calibri"/>
                <a:cs typeface="Calibri"/>
              </a:rPr>
              <a:t> </a:t>
            </a:r>
            <a:r>
              <a:rPr lang="en-GB" dirty="0">
                <a:latin typeface="Calibri"/>
                <a:cs typeface="Calibri"/>
              </a:rPr>
              <a:t>reading the shared book at home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Read the slide.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10/15/2024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tiff"/><Relationship Id="rId4" Type="http://schemas.openxmlformats.org/officeDocument/2006/relationships/image" Target="../media/image10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7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emf"/><Relationship Id="rId5" Type="http://schemas.openxmlformats.org/officeDocument/2006/relationships/image" Target="../media/image14.png"/><Relationship Id="rId4" Type="http://schemas.openxmlformats.org/officeDocument/2006/relationships/image" Target="../media/image1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11235783" cy="10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Calibri"/>
                <a:cs typeface="Calibri"/>
              </a:rPr>
              <a:t>Parent workshop: </a:t>
            </a: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Phonics and early reading in Reception, Phase 2 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(Autumn 1)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/>
              <a:t>making connections between the sounds of our spoken words and the letters that are used to write them down.</a:t>
            </a:r>
            <a:endParaRPr lang="en-US" sz="400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pPr algn="ctr"/>
            <a:r>
              <a:rPr lang="en-US" sz="4000" b="1">
                <a:solidFill>
                  <a:schemeClr val="bg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Phoneme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74407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77378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01" y="116632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>
                <a:ea typeface="Calibri"/>
                <a:cs typeface="Calibri"/>
              </a:rPr>
              <a:t>We teach Phase 2 in this order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79976" y="2289746"/>
            <a:ext cx="4850928" cy="4176464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6317" y="1412776"/>
            <a:ext cx="4850928" cy="5184576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Teacher-led blending is taught throughout phonics.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cs typeface="Calibri"/>
              </a:rPr>
              <a:t>Children need lots of practice at blending sounds together to read words. </a:t>
            </a: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  <a:cs typeface="Calibri"/>
              </a:rPr>
              <a:t>Your child will need to be able to blend confidently before moving onto a book with words.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9376" y="332656"/>
            <a:ext cx="10145410" cy="1152128"/>
          </a:xfrm>
        </p:spPr>
        <p:txBody>
          <a:bodyPr lIns="91440" tIns="45720" rIns="91440" bIns="45720" anchor="b" anchorCtr="0"/>
          <a:lstStyle/>
          <a:p>
            <a:r>
              <a:rPr lang="en-US"/>
              <a:t>We teach blending so your child learns to read </a:t>
            </a:r>
            <a:endParaRPr lang="en-US">
              <a:cs typeface="Calibri"/>
            </a:endParaRPr>
          </a:p>
        </p:txBody>
      </p:sp>
      <p:pic>
        <p:nvPicPr>
          <p:cNvPr id="3" name="Picture 2" descr="A person teaching a group of children&#10;&#10;Description automatically generated">
            <a:extLst>
              <a:ext uri="{FF2B5EF4-FFF2-40B4-BE49-F238E27FC236}">
                <a16:creationId xmlns:a16="http://schemas.microsoft.com/office/drawing/2014/main" id="{24357F3E-28E2-6C3E-5352-DD9D4511C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712" y="1916832"/>
            <a:ext cx="5192396" cy="359890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16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79376" y="1700808"/>
            <a:ext cx="5256584" cy="494116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words have unusual spellings e.g. he, the, was.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are taught in a systematic way.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are now learning to read the Phase 2 tricky words: is, I, the, put, pull, full, as, and, has, his, her, go, no, to, into, she, push, he, of, we, me, be.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Tricky words</a:t>
            </a:r>
            <a:endParaRPr lang="en-GB"/>
          </a:p>
        </p:txBody>
      </p:sp>
      <p:pic>
        <p:nvPicPr>
          <p:cNvPr id="6" name="Picture 5" descr="A person holding a piece of paper&#10;&#10;Description automatically generated">
            <a:extLst>
              <a:ext uri="{FF2B5EF4-FFF2-40B4-BE49-F238E27FC236}">
                <a16:creationId xmlns:a16="http://schemas.microsoft.com/office/drawing/2014/main" id="{176920EE-42B5-CBC7-1B8E-CDD75BAA7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984248"/>
            <a:ext cx="5479846" cy="33831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52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351040A-DED0-A14E-B28C-624AD9D538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88840"/>
            <a:ext cx="5616624" cy="4176464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GB" b="1" dirty="0">
                <a:solidFill>
                  <a:schemeClr val="accent2"/>
                </a:solidFill>
              </a:rPr>
              <a:t>Reading practice sessions are: </a:t>
            </a:r>
            <a:endParaRPr lang="en-GB" b="1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accent2"/>
                </a:solidFill>
              </a:rPr>
              <a:t>timetabled three times a week </a:t>
            </a:r>
            <a:endParaRPr lang="en-GB" dirty="0">
              <a:solidFill>
                <a:schemeClr val="accent2"/>
              </a:solidFill>
              <a:cs typeface="Calibri"/>
            </a:endParaRPr>
          </a:p>
          <a:p>
            <a:r>
              <a:rPr lang="en-GB" dirty="0">
                <a:solidFill>
                  <a:schemeClr val="accent2"/>
                </a:solidFill>
              </a:rPr>
              <a:t>taught by a trained teacher/teaching assistant</a:t>
            </a:r>
            <a:endParaRPr lang="en-GB" dirty="0">
              <a:solidFill>
                <a:schemeClr val="accent2"/>
              </a:solidFill>
              <a:cs typeface="Calibri"/>
            </a:endParaRPr>
          </a:p>
          <a:p>
            <a:r>
              <a:rPr lang="en-GB" dirty="0">
                <a:solidFill>
                  <a:schemeClr val="accent2"/>
                </a:solidFill>
              </a:rPr>
              <a:t>taught in small groups</a:t>
            </a:r>
          </a:p>
          <a:p>
            <a:r>
              <a:rPr lang="en-GB" dirty="0">
                <a:solidFill>
                  <a:schemeClr val="accent2"/>
                </a:solidFill>
                <a:cs typeface="Calibri"/>
              </a:rPr>
              <a:t>At the end the week, we send home the book that has been practised in school.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6CCD5B-D6D2-5041-8332-77F5BAF0A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How do we </a:t>
            </a:r>
            <a:r>
              <a:rPr lang="en-US" err="1"/>
              <a:t>practise</a:t>
            </a:r>
            <a:r>
              <a:rPr lang="en-US"/>
              <a:t> reading in books?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147FC-1694-9447-A316-7C4CB62A9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717880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3C28-D01B-D74A-94F9-1B7CEC780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40" y="4166152"/>
            <a:ext cx="2402504" cy="2287184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D0F2AB-F254-3144-A68D-A0290C5B4D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955" y="2556242"/>
            <a:ext cx="2504138" cy="3085098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2865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73" y="2662727"/>
            <a:ext cx="2983849" cy="2828689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6044" y="2274730"/>
            <a:ext cx="2902472" cy="3604683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0786" y="1367385"/>
            <a:ext cx="7950429" cy="525028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C2C5322-C816-CC44-B38C-334FC281C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Books going home</a:t>
            </a:r>
            <a:endParaRPr lang="en-US" dirty="0"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8A4A86D-1242-B34F-88C8-5D9AC660725C}"/>
              </a:ext>
            </a:extLst>
          </p:cNvPr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064" y="4077072"/>
            <a:ext cx="1519299" cy="15192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9289" y="4415005"/>
            <a:ext cx="886258" cy="88625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536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B1782E-03AC-4E55-775E-33F53B8571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182454" cy="4392488"/>
          </a:xfrm>
        </p:spPr>
        <p:txBody>
          <a:bodyPr lIns="91440" tIns="45720" rIns="91440" bIns="4572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Wordless books are invaluable as they teach reading </a:t>
            </a:r>
            <a:r>
              <a:rPr lang="en-US" sz="2400" dirty="0" err="1">
                <a:solidFill>
                  <a:schemeClr val="accent2"/>
                </a:solidFill>
                <a:ea typeface="+mn-lt"/>
                <a:cs typeface="+mn-lt"/>
              </a:rPr>
              <a:t>behaviours</a:t>
            </a:r>
            <a:r>
              <a:rPr lang="en-US" sz="2400" dirty="0">
                <a:solidFill>
                  <a:schemeClr val="accent2"/>
                </a:solidFill>
                <a:ea typeface="+mn-lt"/>
                <a:cs typeface="+mn-lt"/>
              </a:rPr>
              <a:t> and early reading skills to children who are not blending – yet!</a:t>
            </a:r>
            <a:endParaRPr lang="en-US" sz="2400" dirty="0">
              <a:solidFill>
                <a:schemeClr val="accent2"/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Talk about the pictures.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Point to the images in the circles and find them on the page.</a:t>
            </a:r>
          </a:p>
          <a:p>
            <a:pPr marL="342900" indent="-342900">
              <a:lnSpc>
                <a:spcPct val="100000"/>
              </a:lnSpc>
            </a:pPr>
            <a:r>
              <a:rPr lang="en-US" sz="2400" dirty="0">
                <a:solidFill>
                  <a:schemeClr val="accent2"/>
                </a:solidFill>
                <a:latin typeface="Calibri"/>
                <a:cs typeface="Calibri"/>
              </a:rPr>
              <a:t>Encourage your child to make links from the book to their experiences.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CC3174-A965-58E1-2875-FDECF04D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>
                <a:ea typeface="+mj-lt"/>
                <a:cs typeface="+mj-lt"/>
              </a:rPr>
              <a:t>Reading a wordless books</a:t>
            </a:r>
            <a:endParaRPr lang="en-US" dirty="0">
              <a:cs typeface="Calibri"/>
            </a:endParaRPr>
          </a:p>
        </p:txBody>
      </p:sp>
      <p:pic>
        <p:nvPicPr>
          <p:cNvPr id="5" name="Picture 4" descr="A child looking at a book&#10;&#10;Description automatically generated">
            <a:extLst>
              <a:ext uri="{FF2B5EF4-FFF2-40B4-BE49-F238E27FC236}">
                <a16:creationId xmlns:a16="http://schemas.microsoft.com/office/drawing/2014/main" id="{7FE0DF3C-05D3-D6E4-88C6-A7C657A02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830" y="2278926"/>
            <a:ext cx="4820323" cy="308653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8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2204864"/>
            <a:ext cx="3117864" cy="2968207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205749"/>
            <a:ext cx="5854168" cy="3764903"/>
          </a:xfrm>
        </p:spPr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Your child should be able to read their book without your help.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  <a:cs typeface="Calibri"/>
              </a:rPr>
              <a:t>They might sound out words and blend them before they read them fluently.</a:t>
            </a:r>
            <a:endParaRPr lang="en-US">
              <a:solidFill>
                <a:schemeClr val="accent2"/>
              </a:solidFill>
            </a:endParaRPr>
          </a:p>
          <a:p>
            <a:r>
              <a:rPr lang="en-US">
                <a:solidFill>
                  <a:schemeClr val="accent2"/>
                </a:solidFill>
              </a:rPr>
              <a:t>If they can’t read a word, read it to them.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Talk about the book and celebrate their success.</a:t>
            </a:r>
            <a:endParaRPr lang="en-US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10008748" cy="1152128"/>
          </a:xfrm>
        </p:spPr>
        <p:txBody>
          <a:bodyPr lIns="91440" tIns="45720" rIns="91440" bIns="45720" anchor="b" anchorCtr="0"/>
          <a:lstStyle/>
          <a:p>
            <a:r>
              <a:rPr lang="en-US" dirty="0"/>
              <a:t>Listening to your child read their phonics book</a:t>
            </a:r>
            <a:endParaRPr lang="en-US" dirty="0"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3212976"/>
            <a:ext cx="3096344" cy="2947720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28927"/>
            <a:ext cx="6624736" cy="4380393"/>
          </a:xfrm>
        </p:spPr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The shared book is for YOU to read:</a:t>
            </a:r>
            <a:endParaRPr lang="en-US" b="1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Make the story sound as exciting as you can by changing your voice.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accent2"/>
                </a:solidFill>
              </a:rPr>
              <a:t>Talk with your child as much as you can:</a:t>
            </a:r>
            <a:endParaRPr lang="en-US" sz="2400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Introduce new and exciting language.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Encourage your child to use new vocabulary.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Make up sentences together.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Find different words to use.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chemeClr val="accent2"/>
                </a:solidFill>
              </a:rPr>
              <a:t>Describe things you see.</a:t>
            </a:r>
            <a:endParaRPr lang="en-US" dirty="0">
              <a:solidFill>
                <a:schemeClr val="accent2"/>
              </a:solidFill>
              <a:cs typeface="Calibri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dirty="0"/>
              <a:t>Read to your child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30" ma:contentTypeDescription="Create a new document." ma:contentTypeScope="" ma:versionID="35786a64cc178860f23ff80c353c4dde">
  <xsd:schema xmlns:xsd="http://www.w3.org/2001/XMLSchema" xmlns:xs="http://www.w3.org/2001/XMLSchema" xmlns:p="http://schemas.microsoft.com/office/2006/metadata/properties" xmlns:ns1="http://schemas.microsoft.com/sharepoint/v3" xmlns:ns2="b390c623-81a0-476f-984a-5b2ad478ef4f" xmlns:ns3="6d6ce26d-438a-4f93-8ad7-b70bc8847f7f" targetNamespace="http://schemas.microsoft.com/office/2006/metadata/properties" ma:root="true" ma:fieldsID="7fe3d31e8bd86c0d8ab3c54843701607" ns1:_="" ns2:_="" ns3:_="">
    <xsd:import namespace="http://schemas.microsoft.com/sharepoint/v3"/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test" minOccurs="0"/>
                <xsd:element ref="ns2:fda848d0-6872-4d01-a8fb-de8ee4635c5bCountryOrRegion" minOccurs="0"/>
                <xsd:element ref="ns2:fda848d0-6872-4d01-a8fb-de8ee4635c5bState" minOccurs="0"/>
                <xsd:element ref="ns2:fda848d0-6872-4d01-a8fb-de8ee4635c5bCity" minOccurs="0"/>
                <xsd:element ref="ns2:fda848d0-6872-4d01-a8fb-de8ee4635c5bPostalCode" minOccurs="0"/>
                <xsd:element ref="ns2:fda848d0-6872-4d01-a8fb-de8ee4635c5bStreet" minOccurs="0"/>
                <xsd:element ref="ns2:fda848d0-6872-4d01-a8fb-de8ee4635c5bGeoLoc" minOccurs="0"/>
                <xsd:element ref="ns2:fda848d0-6872-4d01-a8fb-de8ee4635c5bDispNam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745fcb-acba-4fe2-84db-a181863b31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est" ma:index="26" nillable="true" ma:displayName="test" ma:format="Dropdown" ma:internalName="test">
      <xsd:simpleType>
        <xsd:restriction base="dms:Unknown"/>
      </xsd:simpleType>
    </xsd:element>
    <xsd:element name="fda848d0-6872-4d01-a8fb-de8ee4635c5bCountryOrRegion" ma:index="27" nillable="true" ma:displayName="test: Country/Region" ma:internalName="CountryOrRegion" ma:readOnly="true">
      <xsd:simpleType>
        <xsd:restriction base="dms:Text"/>
      </xsd:simpleType>
    </xsd:element>
    <xsd:element name="fda848d0-6872-4d01-a8fb-de8ee4635c5bState" ma:index="28" nillable="true" ma:displayName="test: State" ma:internalName="State" ma:readOnly="true">
      <xsd:simpleType>
        <xsd:restriction base="dms:Text"/>
      </xsd:simpleType>
    </xsd:element>
    <xsd:element name="fda848d0-6872-4d01-a8fb-de8ee4635c5bCity" ma:index="29" nillable="true" ma:displayName="test: City" ma:internalName="City" ma:readOnly="true">
      <xsd:simpleType>
        <xsd:restriction base="dms:Text"/>
      </xsd:simpleType>
    </xsd:element>
    <xsd:element name="fda848d0-6872-4d01-a8fb-de8ee4635c5bPostalCode" ma:index="30" nillable="true" ma:displayName="test: Postal Code" ma:internalName="PostalCode" ma:readOnly="true">
      <xsd:simpleType>
        <xsd:restriction base="dms:Text"/>
      </xsd:simpleType>
    </xsd:element>
    <xsd:element name="fda848d0-6872-4d01-a8fb-de8ee4635c5bStreet" ma:index="31" nillable="true" ma:displayName="test: Street" ma:internalName="Street" ma:readOnly="true">
      <xsd:simpleType>
        <xsd:restriction base="dms:Text"/>
      </xsd:simpleType>
    </xsd:element>
    <xsd:element name="fda848d0-6872-4d01-a8fb-de8ee4635c5bGeoLoc" ma:index="32" nillable="true" ma:displayName="test: Coordinates" ma:internalName="GeoLoc" ma:readOnly="true">
      <xsd:simpleType>
        <xsd:restriction base="dms:Unknown"/>
      </xsd:simpleType>
    </xsd:element>
    <xsd:element name="fda848d0-6872-4d01-a8fb-de8ee4635c5bDispName" ma:index="33" nillable="true" ma:displayName="test: Name" ma:internalName="DispName" ma:readOnly="true">
      <xsd:simpleType>
        <xsd:restriction base="dms:Text"/>
      </xsd:simpleType>
    </xsd:element>
    <xsd:element name="MediaServiceObjectDetectorVersions" ma:index="3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f4a544f-794c-4ace-950b-e93424860709}" ma:internalName="TaxCatchAll" ma:showField="CatchAllData" ma:web="6d6ce26d-438a-4f93-8ad7-b70bc8847f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st xmlns="b390c623-81a0-476f-984a-5b2ad478ef4f" xsi:nil="true"/>
    <_ip_UnifiedCompliancePolicyProperties xmlns="http://schemas.microsoft.com/sharepoint/v3" xsi:nil="true"/>
    <lcf76f155ced4ddcb4097134ff3c332f xmlns="b390c623-81a0-476f-984a-5b2ad478ef4f">
      <Terms xmlns="http://schemas.microsoft.com/office/infopath/2007/PartnerControls"/>
    </lcf76f155ced4ddcb4097134ff3c332f>
    <TaxCatchAll xmlns="6d6ce26d-438a-4f93-8ad7-b70bc8847f7f" xsi:nil="true"/>
  </documentManagement>
</p:properties>
</file>

<file path=customXml/itemProps1.xml><?xml version="1.0" encoding="utf-8"?>
<ds:datastoreItem xmlns:ds="http://schemas.openxmlformats.org/officeDocument/2006/customXml" ds:itemID="{EC35CB54-28F2-4157-A5A4-5F8B2640DC04}">
  <ds:schemaRefs>
    <ds:schemaRef ds:uri="6d6ce26d-438a-4f93-8ad7-b70bc8847f7f"/>
    <ds:schemaRef ds:uri="b390c623-81a0-476f-984a-5b2ad478ef4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B8E684-7516-47AC-9294-08AAE612A259}">
  <ds:schemaRefs>
    <ds:schemaRef ds:uri="http://purl.org/dc/terms/"/>
    <ds:schemaRef ds:uri="http://schemas.microsoft.com/sharepoint/v3"/>
    <ds:schemaRef ds:uri="http://purl.org/dc/elements/1.1/"/>
    <ds:schemaRef ds:uri="6d6ce26d-438a-4f93-8ad7-b70bc8847f7f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390c623-81a0-476f-984a-5b2ad478ef4f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1009</Words>
  <Application>Microsoft Office PowerPoint</Application>
  <PresentationFormat>Widescreen</PresentationFormat>
  <Paragraphs>125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5" baseType="lpstr">
      <vt:lpstr>Arial</vt:lpstr>
      <vt:lpstr>Arial,Sans-Serif</vt:lpstr>
      <vt:lpstr>Calibri</vt:lpstr>
      <vt:lpstr>Calibri Light</vt:lpstr>
      <vt:lpstr>Courier New</vt:lpstr>
      <vt:lpstr>Gotham Narrow Bold</vt:lpstr>
      <vt:lpstr>Helvetica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Phonics is:</vt:lpstr>
      <vt:lpstr>Terminology </vt:lpstr>
      <vt:lpstr>We teach Phase 2 in this order</vt:lpstr>
      <vt:lpstr>We teach blending so your child learns to read </vt:lpstr>
      <vt:lpstr>Tricky words</vt:lpstr>
      <vt:lpstr>How do we practise reading in books?</vt:lpstr>
      <vt:lpstr>Books going home</vt:lpstr>
      <vt:lpstr>Reading a wordless books</vt:lpstr>
      <vt:lpstr>Listening to your child read their phonics book</vt:lpstr>
      <vt:lpstr>Read to your child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Ruth Bishop</cp:lastModifiedBy>
  <cp:revision>14</cp:revision>
  <cp:lastPrinted>2021-11-08T18:32:12Z</cp:lastPrinted>
  <dcterms:modified xsi:type="dcterms:W3CDTF">2024-10-15T20:44:05Z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  <property fmtid="{D5CDD505-2E9C-101B-9397-08002B2CF9AE}" pid="3" name="MediaServiceImageTags">
    <vt:lpwstr/>
  </property>
</Properties>
</file>